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notesMasterIdLst>
    <p:notesMasterId r:id="rId7"/>
  </p:notesMasterIdLst>
  <p:sldIdLst>
    <p:sldId id="2129" r:id="rId5"/>
    <p:sldId id="213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500"/>
    <a:srgbClr val="2E1BB9"/>
    <a:srgbClr val="F8D22F"/>
    <a:srgbClr val="FCF7F1"/>
    <a:srgbClr val="344529"/>
    <a:srgbClr val="2B3922"/>
    <a:srgbClr val="2E3722"/>
    <a:srgbClr val="B8D233"/>
    <a:srgbClr val="5CC6D6"/>
    <a:srgbClr val="F03F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19" autoAdjust="0"/>
  </p:normalViewPr>
  <p:slideViewPr>
    <p:cSldViewPr snapToGrid="0">
      <p:cViewPr varScale="1">
        <p:scale>
          <a:sx n="48" d="100"/>
          <a:sy n="48" d="100"/>
        </p:scale>
        <p:origin x="550" y="3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E0597E-849D-4B9B-B742-D4353F94676B}" type="datetimeFigureOut">
              <a:rPr lang="en-GB" smtClean="0"/>
              <a:pPr/>
              <a:t>23/09/2022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8E92D6-5ACA-4478-A0DD-B12983192266}" type="slidenum">
              <a:rPr lang="en-GB" smtClean="0"/>
              <a:pPr/>
              <a:t>‹#›</a:t>
            </a:fld>
            <a:endParaRPr lang="en-GB"/>
          </a:p>
        </p:txBody>
      </p:sp>
    </p:spTree>
    <p:extLst>
      <p:ext uri="{BB962C8B-B14F-4D97-AF65-F5344CB8AC3E}">
        <p14:creationId xmlns:p14="http://schemas.microsoft.com/office/powerpoint/2010/main" val="1815744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3532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1271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pPr/>
              <a:t>9/23/2022</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1 + 1 columns">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9123643" y="6444157"/>
            <a:ext cx="2743200" cy="365125"/>
          </a:xfrm>
          <a:prstGeom prst="rect">
            <a:avLst/>
          </a:prstGeom>
          <a:ln>
            <a:noFill/>
          </a:ln>
        </p:spPr>
        <p:txBody>
          <a:bodyPr/>
          <a:lstStyle>
            <a:lvl1pPr algn="r">
              <a:defRPr sz="900">
                <a:solidFill>
                  <a:srgbClr val="A67600"/>
                </a:solidFill>
              </a:defRPr>
            </a:lvl1pPr>
          </a:lstStyle>
          <a:p>
            <a:fld id="{0D03E1BA-4E8B-4FE6-B973-ABE274ACFB99}" type="slidenum">
              <a:rPr lang="en-US" smtClean="0"/>
              <a:pPr/>
              <a:t>‹#›</a:t>
            </a:fld>
            <a:endParaRPr lang="en-US"/>
          </a:p>
        </p:txBody>
      </p:sp>
    </p:spTree>
    <p:extLst>
      <p:ext uri="{BB962C8B-B14F-4D97-AF65-F5344CB8AC3E}">
        <p14:creationId xmlns:p14="http://schemas.microsoft.com/office/powerpoint/2010/main" val="1237616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pPr/>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pPr/>
              <a:t>9/23/2022</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pPr/>
              <a:t>9/23/2022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pPr/>
              <a:t>9/23/2022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pPr/>
              <a:t>9/23/2022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pPr/>
              <a:t>9/23/2022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pPr/>
              <a:t>9/23/2022</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9/23/2022</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pPr/>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pPr/>
              <a:t>9/23/2022</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74" r:id="rId10"/>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0.svg"/><Relationship Id="rId3" Type="http://schemas.openxmlformats.org/officeDocument/2006/relationships/image" Target="../media/image2.png"/><Relationship Id="rId7" Type="http://schemas.openxmlformats.org/officeDocument/2006/relationships/image" Target="../media/image4.png"/><Relationship Id="rId12" Type="http://schemas.openxmlformats.org/officeDocument/2006/relationships/image" Target="../media/image34.svg"/><Relationship Id="rId2" Type="http://schemas.openxmlformats.org/officeDocument/2006/relationships/notesSlide" Target="../notesSlides/notesSlide1.xml"/><Relationship Id="rId1" Type="http://schemas.openxmlformats.org/officeDocument/2006/relationships/slideLayout" Target="../slideLayouts/slideLayout10.xml"/><Relationship Id="rId6" Type="http://schemas.openxmlformats.org/officeDocument/2006/relationships/image" Target="../media/image28.svg"/><Relationship Id="rId11" Type="http://schemas.openxmlformats.org/officeDocument/2006/relationships/image" Target="../media/image6.png"/><Relationship Id="rId5" Type="http://schemas.openxmlformats.org/officeDocument/2006/relationships/image" Target="../media/image3.png"/><Relationship Id="rId10" Type="http://schemas.openxmlformats.org/officeDocument/2006/relationships/image" Target="../media/image32.svg"/><Relationship Id="rId4" Type="http://schemas.openxmlformats.org/officeDocument/2006/relationships/image" Target="../media/image26.svg"/><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30.sv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image" Target="../media/image28.svg"/><Relationship Id="rId5" Type="http://schemas.openxmlformats.org/officeDocument/2006/relationships/image" Target="../media/image3.png"/><Relationship Id="rId10" Type="http://schemas.openxmlformats.org/officeDocument/2006/relationships/image" Target="../media/image34.svg"/><Relationship Id="rId4" Type="http://schemas.openxmlformats.org/officeDocument/2006/relationships/image" Target="../media/image26.sv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2913" y="599622"/>
            <a:ext cx="9531018" cy="668337"/>
          </a:xfrm>
        </p:spPr>
        <p:txBody>
          <a:bodyPr>
            <a:normAutofit/>
          </a:bodyPr>
          <a:lstStyle/>
          <a:p>
            <a:pPr>
              <a:lnSpc>
                <a:spcPct val="90000"/>
              </a:lnSpc>
            </a:pPr>
            <a:r>
              <a:rPr lang="en-US" b="1" dirty="0">
                <a:solidFill>
                  <a:srgbClr val="FF9500"/>
                </a:solidFill>
                <a:latin typeface="Graphik Black" panose="020B0503030202060203" pitchFamily="34" charset="77"/>
              </a:rPr>
              <a:t>Success Story – </a:t>
            </a:r>
            <a:r>
              <a:rPr lang="en-US" b="1" dirty="0">
                <a:solidFill>
                  <a:schemeClr val="tx1"/>
                </a:solidFill>
                <a:latin typeface="Graphik Black" panose="020B0503030202060203" pitchFamily="34" charset="77"/>
              </a:rPr>
              <a:t>Largest Middle-East Bank</a:t>
            </a:r>
            <a:endParaRPr lang="en-US" sz="4000" b="1" dirty="0">
              <a:solidFill>
                <a:schemeClr val="tx1"/>
              </a:solidFill>
              <a:latin typeface="Graphik Black" panose="020B0503030202060203" pitchFamily="34" charset="77"/>
            </a:endParaRPr>
          </a:p>
        </p:txBody>
      </p:sp>
      <p:sp>
        <p:nvSpPr>
          <p:cNvPr id="36" name="TextBox 35">
            <a:extLst>
              <a:ext uri="{FF2B5EF4-FFF2-40B4-BE49-F238E27FC236}">
                <a16:creationId xmlns:a16="http://schemas.microsoft.com/office/drawing/2014/main" id="{051BE70C-D830-4C03-B93B-6DCE5B88C607}"/>
              </a:ext>
            </a:extLst>
          </p:cNvPr>
          <p:cNvSpPr txBox="1"/>
          <p:nvPr/>
        </p:nvSpPr>
        <p:spPr>
          <a:xfrm>
            <a:off x="9800162" y="3012313"/>
            <a:ext cx="1902311" cy="429658"/>
          </a:xfrm>
          <a:prstGeom prst="rect">
            <a:avLst/>
          </a:prstGeom>
        </p:spPr>
        <p:txBody>
          <a:bodyPr vert="horz" wrap="none" lIns="0" tIns="0" rIns="0" bIns="0" rtlCol="0" anchor="t">
            <a:normAutofit/>
          </a:bodyPr>
          <a:lstStyle/>
          <a:p>
            <a:pPr>
              <a:lnSpc>
                <a:spcPct val="90000"/>
              </a:lnSpc>
            </a:pPr>
            <a:r>
              <a:rPr lang="en-US" sz="1050" b="1" dirty="0">
                <a:latin typeface="Calibri" pitchFamily="34" charset="0"/>
                <a:cs typeface="Calibri" pitchFamily="34" charset="0"/>
              </a:rPr>
              <a:t>Business Analytics</a:t>
            </a:r>
          </a:p>
        </p:txBody>
      </p:sp>
      <p:sp>
        <p:nvSpPr>
          <p:cNvPr id="48" name="Content Placeholder 4">
            <a:extLst>
              <a:ext uri="{FF2B5EF4-FFF2-40B4-BE49-F238E27FC236}">
                <a16:creationId xmlns:a16="http://schemas.microsoft.com/office/drawing/2014/main" id="{F78B3362-33C4-424B-9B6A-E8F6C8A8B35E}"/>
              </a:ext>
            </a:extLst>
          </p:cNvPr>
          <p:cNvSpPr txBox="1">
            <a:spLocks/>
          </p:cNvSpPr>
          <p:nvPr/>
        </p:nvSpPr>
        <p:spPr>
          <a:xfrm>
            <a:off x="3058367" y="3013242"/>
            <a:ext cx="1800338" cy="572122"/>
          </a:xfrm>
          <a:prstGeom prst="rect">
            <a:avLst/>
          </a:prstGeom>
        </p:spPr>
        <p:txBody>
          <a:bodyPr vert="horz" lIns="0" tIns="0" rIns="0" bIns="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j-lt"/>
                <a:ea typeface="+mn-ea"/>
                <a:cs typeface="+mn-cs"/>
              </a:defRPr>
            </a:lvl1pPr>
            <a:lvl2pPr marL="45720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45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90000"/>
              </a:lnSpc>
              <a:spcAft>
                <a:spcPts val="1600"/>
              </a:spcAft>
              <a:defRPr/>
            </a:pPr>
            <a:r>
              <a:rPr lang="en-US" sz="1050" b="1" dirty="0">
                <a:solidFill>
                  <a:prstClr val="black"/>
                </a:solidFill>
                <a:latin typeface="Calibri" pitchFamily="34" charset="0"/>
                <a:cs typeface="Calibri" pitchFamily="34" charset="0"/>
              </a:rPr>
              <a:t>Data preparation</a:t>
            </a:r>
            <a:endParaRPr lang="lv-LV" sz="1050" b="1" dirty="0">
              <a:latin typeface="Calibri" pitchFamily="34" charset="0"/>
              <a:cs typeface="Calibri" pitchFamily="34" charset="0"/>
            </a:endParaRPr>
          </a:p>
        </p:txBody>
      </p:sp>
      <p:sp>
        <p:nvSpPr>
          <p:cNvPr id="49" name="Content Placeholder 4">
            <a:extLst>
              <a:ext uri="{FF2B5EF4-FFF2-40B4-BE49-F238E27FC236}">
                <a16:creationId xmlns:a16="http://schemas.microsoft.com/office/drawing/2014/main" id="{D28027C8-59A8-4FDC-825D-D9CE85ED864D}"/>
              </a:ext>
            </a:extLst>
          </p:cNvPr>
          <p:cNvSpPr txBox="1">
            <a:spLocks/>
          </p:cNvSpPr>
          <p:nvPr/>
        </p:nvSpPr>
        <p:spPr>
          <a:xfrm>
            <a:off x="5321705" y="3013242"/>
            <a:ext cx="1720363" cy="669191"/>
          </a:xfrm>
          <a:prstGeom prst="rect">
            <a:avLst/>
          </a:prstGeom>
        </p:spPr>
        <p:txBody>
          <a:bodyPr vert="horz" lIns="0" tIns="0" rIns="0" bIns="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j-lt"/>
                <a:ea typeface="+mn-ea"/>
                <a:cs typeface="+mn-cs"/>
              </a:defRPr>
            </a:lvl1pPr>
            <a:lvl2pPr marL="45720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45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90000"/>
              </a:lnSpc>
              <a:spcAft>
                <a:spcPts val="1200"/>
              </a:spcAft>
              <a:defRPr/>
            </a:pPr>
            <a:r>
              <a:rPr lang="en-US" sz="1050" b="1" dirty="0">
                <a:solidFill>
                  <a:prstClr val="black"/>
                </a:solidFill>
                <a:latin typeface="Calibri" pitchFamily="34" charset="0"/>
                <a:cs typeface="Calibri" pitchFamily="34" charset="0"/>
              </a:rPr>
              <a:t>Advanced analytics, machine learning and AI</a:t>
            </a:r>
          </a:p>
        </p:txBody>
      </p:sp>
      <p:sp>
        <p:nvSpPr>
          <p:cNvPr id="51" name="Content Placeholder 4">
            <a:extLst>
              <a:ext uri="{FF2B5EF4-FFF2-40B4-BE49-F238E27FC236}">
                <a16:creationId xmlns:a16="http://schemas.microsoft.com/office/drawing/2014/main" id="{369AE837-3162-46E4-8268-641C1DF81C5A}"/>
              </a:ext>
            </a:extLst>
          </p:cNvPr>
          <p:cNvSpPr txBox="1">
            <a:spLocks/>
          </p:cNvSpPr>
          <p:nvPr/>
        </p:nvSpPr>
        <p:spPr>
          <a:xfrm>
            <a:off x="7551560" y="3013029"/>
            <a:ext cx="1007947" cy="572122"/>
          </a:xfrm>
          <a:prstGeom prst="rect">
            <a:avLst/>
          </a:prstGeom>
        </p:spPr>
        <p:txBody>
          <a:bodyPr vert="horz" lIns="0" tIns="0" rIns="0" bIns="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j-lt"/>
                <a:ea typeface="+mn-ea"/>
                <a:cs typeface="+mn-cs"/>
              </a:defRPr>
            </a:lvl1pPr>
            <a:lvl2pPr marL="45720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45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90000"/>
              </a:lnSpc>
              <a:spcAft>
                <a:spcPts val="1600"/>
              </a:spcAft>
              <a:defRPr/>
            </a:pPr>
            <a:r>
              <a:rPr lang="en-US" sz="1050" b="1" dirty="0">
                <a:latin typeface="Calibri" pitchFamily="34" charset="0"/>
                <a:cs typeface="Calibri" pitchFamily="34" charset="0"/>
              </a:rPr>
              <a:t>Data product</a:t>
            </a:r>
          </a:p>
        </p:txBody>
      </p:sp>
      <p:sp>
        <p:nvSpPr>
          <p:cNvPr id="63" name="Oval 62">
            <a:extLst>
              <a:ext uri="{FF2B5EF4-FFF2-40B4-BE49-F238E27FC236}">
                <a16:creationId xmlns:a16="http://schemas.microsoft.com/office/drawing/2014/main" id="{A9EC302A-9637-4D73-A983-BE40F74B045C}"/>
              </a:ext>
            </a:extLst>
          </p:cNvPr>
          <p:cNvSpPr>
            <a:spLocks noChangeAspect="1"/>
          </p:cNvSpPr>
          <p:nvPr/>
        </p:nvSpPr>
        <p:spPr>
          <a:xfrm>
            <a:off x="3054354" y="1858393"/>
            <a:ext cx="883636" cy="883636"/>
          </a:xfrm>
          <a:prstGeom prst="ellipse">
            <a:avLst/>
          </a:prstGeom>
          <a:solidFill>
            <a:srgbClr val="FF9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Graphic 51">
            <a:extLst>
              <a:ext uri="{FF2B5EF4-FFF2-40B4-BE49-F238E27FC236}">
                <a16:creationId xmlns:a16="http://schemas.microsoft.com/office/drawing/2014/main" id="{5A91B034-B8DD-4052-823F-FA7F23BEF4C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3212868" y="2032341"/>
            <a:ext cx="564579" cy="564579"/>
          </a:xfrm>
          <a:prstGeom prst="rect">
            <a:avLst/>
          </a:prstGeom>
        </p:spPr>
      </p:pic>
      <p:sp>
        <p:nvSpPr>
          <p:cNvPr id="64" name="Oval 63">
            <a:extLst>
              <a:ext uri="{FF2B5EF4-FFF2-40B4-BE49-F238E27FC236}">
                <a16:creationId xmlns:a16="http://schemas.microsoft.com/office/drawing/2014/main" id="{7EFDF829-187D-4825-A274-0A8ECFD01426}"/>
              </a:ext>
            </a:extLst>
          </p:cNvPr>
          <p:cNvSpPr>
            <a:spLocks noChangeAspect="1"/>
          </p:cNvSpPr>
          <p:nvPr/>
        </p:nvSpPr>
        <p:spPr>
          <a:xfrm>
            <a:off x="5321705" y="1858393"/>
            <a:ext cx="885028" cy="883636"/>
          </a:xfrm>
          <a:prstGeom prst="ellipse">
            <a:avLst/>
          </a:prstGeom>
          <a:solidFill>
            <a:srgbClr val="FF9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3" name="Graphic 52">
            <a:extLst>
              <a:ext uri="{FF2B5EF4-FFF2-40B4-BE49-F238E27FC236}">
                <a16:creationId xmlns:a16="http://schemas.microsoft.com/office/drawing/2014/main" id="{3337D2F2-20B6-42D7-8EF7-D8431BA5837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rcRect/>
          <a:stretch/>
        </p:blipFill>
        <p:spPr>
          <a:xfrm>
            <a:off x="5435212" y="1984541"/>
            <a:ext cx="646169" cy="646169"/>
          </a:xfrm>
          <a:prstGeom prst="rect">
            <a:avLst/>
          </a:prstGeom>
        </p:spPr>
      </p:pic>
      <p:sp>
        <p:nvSpPr>
          <p:cNvPr id="66" name="Oval 65">
            <a:extLst>
              <a:ext uri="{FF2B5EF4-FFF2-40B4-BE49-F238E27FC236}">
                <a16:creationId xmlns:a16="http://schemas.microsoft.com/office/drawing/2014/main" id="{00471D2A-7FE5-4776-8A07-4B0B94DD731B}"/>
              </a:ext>
            </a:extLst>
          </p:cNvPr>
          <p:cNvSpPr>
            <a:spLocks noChangeAspect="1"/>
          </p:cNvSpPr>
          <p:nvPr/>
        </p:nvSpPr>
        <p:spPr>
          <a:xfrm>
            <a:off x="7554910" y="1849781"/>
            <a:ext cx="885028" cy="883636"/>
          </a:xfrm>
          <a:prstGeom prst="ellipse">
            <a:avLst/>
          </a:prstGeom>
          <a:solidFill>
            <a:srgbClr val="FF9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5" name="Graphic 54">
            <a:extLst>
              <a:ext uri="{FF2B5EF4-FFF2-40B4-BE49-F238E27FC236}">
                <a16:creationId xmlns:a16="http://schemas.microsoft.com/office/drawing/2014/main" id="{376210A8-0520-4011-BB37-5355292F737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 xmlns:asvg="http://schemas.microsoft.com/office/drawing/2016/SVG/main" r:embed="rId8"/>
              </a:ext>
            </a:extLst>
          </a:blip>
          <a:srcRect/>
          <a:stretch/>
        </p:blipFill>
        <p:spPr>
          <a:xfrm>
            <a:off x="7590448" y="1946549"/>
            <a:ext cx="813952" cy="813952"/>
          </a:xfrm>
          <a:prstGeom prst="rect">
            <a:avLst/>
          </a:prstGeom>
        </p:spPr>
      </p:pic>
      <p:sp>
        <p:nvSpPr>
          <p:cNvPr id="58" name="Content Placeholder 4">
            <a:extLst>
              <a:ext uri="{FF2B5EF4-FFF2-40B4-BE49-F238E27FC236}">
                <a16:creationId xmlns:a16="http://schemas.microsoft.com/office/drawing/2014/main" id="{64DC6C7A-B758-473A-9581-16AD54524750}"/>
              </a:ext>
            </a:extLst>
          </p:cNvPr>
          <p:cNvSpPr txBox="1">
            <a:spLocks/>
          </p:cNvSpPr>
          <p:nvPr/>
        </p:nvSpPr>
        <p:spPr>
          <a:xfrm>
            <a:off x="3054354" y="3389367"/>
            <a:ext cx="2052000" cy="2146674"/>
          </a:xfrm>
          <a:prstGeom prst="rect">
            <a:avLst/>
          </a:prstGeom>
        </p:spPr>
        <p:txBody>
          <a:bodyPr vert="horz" lIns="0" tIns="0" rIns="0" bIns="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j-lt"/>
                <a:ea typeface="+mn-ea"/>
                <a:cs typeface="+mn-cs"/>
              </a:defRPr>
            </a:lvl1pPr>
            <a:lvl2pPr marL="45720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45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lvl="0" indent="-171450">
              <a:lnSpc>
                <a:spcPct val="90000"/>
              </a:lnSpc>
              <a:spcAft>
                <a:spcPts val="600"/>
              </a:spcAft>
              <a:buFont typeface="Wingdings" pitchFamily="2" charset="2"/>
              <a:buChar char="§"/>
            </a:pPr>
            <a:r>
              <a:rPr lang="en-US" sz="1000" dirty="0">
                <a:solidFill>
                  <a:prstClr val="black"/>
                </a:solidFill>
                <a:latin typeface="Calibri" pitchFamily="34" charset="0"/>
                <a:cs typeface="Calibri" pitchFamily="34" charset="0"/>
              </a:rPr>
              <a:t>In the first phase, Schnell Labs  introduced architecture scaled for Big Data and deployment process roadmap.</a:t>
            </a:r>
          </a:p>
          <a:p>
            <a:pPr marL="171450" lvl="0" indent="-171450">
              <a:lnSpc>
                <a:spcPct val="90000"/>
              </a:lnSpc>
              <a:spcAft>
                <a:spcPts val="600"/>
              </a:spcAft>
              <a:buFont typeface="Wingdings" pitchFamily="2" charset="2"/>
              <a:buChar char="§"/>
            </a:pPr>
            <a:r>
              <a:rPr lang="en-US" sz="1000" dirty="0">
                <a:solidFill>
                  <a:prstClr val="black"/>
                </a:solidFill>
                <a:latin typeface="Calibri" pitchFamily="34" charset="0"/>
                <a:cs typeface="Calibri" pitchFamily="34" charset="0"/>
              </a:rPr>
              <a:t>The client collects data from all over branches in the world and data format varies a lot. Schnell team applied manipulation and cleansing techniques to unify data and optimize extraction.</a:t>
            </a:r>
          </a:p>
          <a:p>
            <a:pPr marL="171450" lvl="0" indent="-171450">
              <a:lnSpc>
                <a:spcPct val="90000"/>
              </a:lnSpc>
              <a:spcAft>
                <a:spcPts val="600"/>
              </a:spcAft>
              <a:buFont typeface="Wingdings" pitchFamily="2" charset="2"/>
              <a:buChar char="§"/>
              <a:defRPr/>
            </a:pPr>
            <a:r>
              <a:rPr lang="en-US" sz="1000" dirty="0">
                <a:solidFill>
                  <a:prstClr val="black"/>
                </a:solidFill>
                <a:latin typeface="Calibri" pitchFamily="34" charset="0"/>
                <a:cs typeface="Calibri" pitchFamily="34" charset="0"/>
              </a:rPr>
              <a:t>Schnell Labs performed the platform identification like HP </a:t>
            </a:r>
            <a:r>
              <a:rPr lang="en-US" sz="1000" dirty="0" err="1">
                <a:solidFill>
                  <a:prstClr val="black"/>
                </a:solidFill>
                <a:latin typeface="Calibri" pitchFamily="34" charset="0"/>
                <a:cs typeface="Calibri" pitchFamily="34" charset="0"/>
              </a:rPr>
              <a:t>MapR</a:t>
            </a:r>
            <a:r>
              <a:rPr lang="en-US" sz="1000" dirty="0">
                <a:solidFill>
                  <a:prstClr val="black"/>
                </a:solidFill>
                <a:latin typeface="Calibri" pitchFamily="34" charset="0"/>
                <a:cs typeface="Calibri" pitchFamily="34" charset="0"/>
              </a:rPr>
              <a:t> vs Cloudera, which suits better for there use cases.</a:t>
            </a:r>
          </a:p>
          <a:p>
            <a:pPr marL="171450" lvl="0" indent="-171450">
              <a:lnSpc>
                <a:spcPct val="90000"/>
              </a:lnSpc>
              <a:spcAft>
                <a:spcPts val="600"/>
              </a:spcAft>
              <a:buFont typeface="Wingdings" pitchFamily="2" charset="2"/>
              <a:buChar char="§"/>
              <a:defRPr/>
            </a:pPr>
            <a:r>
              <a:rPr lang="en-US" sz="1000" dirty="0">
                <a:solidFill>
                  <a:prstClr val="black"/>
                </a:solidFill>
                <a:latin typeface="Calibri" pitchFamily="34" charset="0"/>
                <a:cs typeface="Calibri" pitchFamily="34" charset="0"/>
              </a:rPr>
              <a:t>Data Engineers team refactored existing application making it agile for insights-driven decisions. All processes were migrated to the op premise </a:t>
            </a:r>
            <a:r>
              <a:rPr lang="en-US" sz="1000" dirty="0" err="1">
                <a:solidFill>
                  <a:prstClr val="black"/>
                </a:solidFill>
                <a:latin typeface="Calibri" pitchFamily="34" charset="0"/>
                <a:cs typeface="Calibri" pitchFamily="34" charset="0"/>
              </a:rPr>
              <a:t>MapR</a:t>
            </a:r>
            <a:r>
              <a:rPr lang="en-US" sz="1000" dirty="0">
                <a:solidFill>
                  <a:prstClr val="black"/>
                </a:solidFill>
                <a:latin typeface="Calibri" pitchFamily="34" charset="0"/>
                <a:cs typeface="Calibri" pitchFamily="34" charset="0"/>
              </a:rPr>
              <a:t>. </a:t>
            </a:r>
            <a:endParaRPr lang="lv-LV" sz="1000" dirty="0">
              <a:latin typeface="Calibri" pitchFamily="34" charset="0"/>
              <a:cs typeface="Calibri" pitchFamily="34" charset="0"/>
            </a:endParaRPr>
          </a:p>
        </p:txBody>
      </p:sp>
      <p:sp>
        <p:nvSpPr>
          <p:cNvPr id="61" name="Content Placeholder 4">
            <a:extLst>
              <a:ext uri="{FF2B5EF4-FFF2-40B4-BE49-F238E27FC236}">
                <a16:creationId xmlns:a16="http://schemas.microsoft.com/office/drawing/2014/main" id="{41E36C29-A3F5-49D1-9CBD-3A675A824C96}"/>
              </a:ext>
            </a:extLst>
          </p:cNvPr>
          <p:cNvSpPr txBox="1">
            <a:spLocks/>
          </p:cNvSpPr>
          <p:nvPr/>
        </p:nvSpPr>
        <p:spPr>
          <a:xfrm>
            <a:off x="7551560" y="3389366"/>
            <a:ext cx="2052000" cy="2146675"/>
          </a:xfrm>
          <a:prstGeom prst="rect">
            <a:avLst/>
          </a:prstGeom>
        </p:spPr>
        <p:txBody>
          <a:bodyPr vert="horz" lIns="0" tIns="0" rIns="0" bIns="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j-lt"/>
                <a:ea typeface="+mn-ea"/>
                <a:cs typeface="+mn-cs"/>
              </a:defRPr>
            </a:lvl1pPr>
            <a:lvl2pPr marL="45720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45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lvl="0" indent="-171450">
              <a:lnSpc>
                <a:spcPct val="90000"/>
              </a:lnSpc>
              <a:spcAft>
                <a:spcPts val="600"/>
              </a:spcAft>
              <a:buFont typeface="Wingdings" pitchFamily="2" charset="2"/>
              <a:buChar char="§"/>
            </a:pPr>
            <a:r>
              <a:rPr lang="en-US" sz="1000" dirty="0">
                <a:solidFill>
                  <a:prstClr val="black"/>
                </a:solidFill>
                <a:latin typeface="Calibri" pitchFamily="34" charset="0"/>
                <a:cs typeface="Calibri" pitchFamily="34" charset="0"/>
              </a:rPr>
              <a:t>Big Data solution that provides services and product feedback based on the client review.</a:t>
            </a:r>
          </a:p>
          <a:p>
            <a:pPr marL="171450" lvl="0" indent="-171450">
              <a:lnSpc>
                <a:spcPct val="90000"/>
              </a:lnSpc>
              <a:spcAft>
                <a:spcPts val="600"/>
              </a:spcAft>
              <a:buFont typeface="Wingdings" pitchFamily="2" charset="2"/>
              <a:buChar char="§"/>
            </a:pPr>
            <a:r>
              <a:rPr lang="en-US" sz="1000" dirty="0">
                <a:solidFill>
                  <a:prstClr val="black"/>
                </a:solidFill>
                <a:latin typeface="Calibri" pitchFamily="34" charset="0"/>
                <a:cs typeface="Calibri" pitchFamily="34" charset="0"/>
              </a:rPr>
              <a:t>Client able to perform analytics on call center data and detect the review from the call.</a:t>
            </a:r>
            <a:endParaRPr lang="ru-RU" sz="1000" dirty="0">
              <a:solidFill>
                <a:prstClr val="black"/>
              </a:solidFill>
              <a:latin typeface="Calibri" pitchFamily="34" charset="0"/>
              <a:cs typeface="Calibri" pitchFamily="34" charset="0"/>
            </a:endParaRPr>
          </a:p>
        </p:txBody>
      </p:sp>
      <p:sp>
        <p:nvSpPr>
          <p:cNvPr id="38" name="Content Placeholder 4">
            <a:extLst>
              <a:ext uri="{FF2B5EF4-FFF2-40B4-BE49-F238E27FC236}">
                <a16:creationId xmlns:a16="http://schemas.microsoft.com/office/drawing/2014/main" id="{8809C35D-ECC4-4DB5-A78D-CA9B78AEA4D6}"/>
              </a:ext>
            </a:extLst>
          </p:cNvPr>
          <p:cNvSpPr txBox="1">
            <a:spLocks/>
          </p:cNvSpPr>
          <p:nvPr/>
        </p:nvSpPr>
        <p:spPr>
          <a:xfrm>
            <a:off x="9800162" y="3389366"/>
            <a:ext cx="2052000" cy="2146675"/>
          </a:xfrm>
          <a:prstGeom prst="rect">
            <a:avLst/>
          </a:prstGeom>
        </p:spPr>
        <p:txBody>
          <a:bodyPr vert="horz" lIns="0" tIns="0" rIns="0" bIns="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j-lt"/>
                <a:ea typeface="+mn-ea"/>
                <a:cs typeface="+mn-cs"/>
              </a:defRPr>
            </a:lvl1pPr>
            <a:lvl2pPr marL="45720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45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lvl="0" indent="-171450">
              <a:lnSpc>
                <a:spcPct val="90000"/>
              </a:lnSpc>
              <a:spcAft>
                <a:spcPts val="600"/>
              </a:spcAft>
              <a:buFont typeface="Wingdings" pitchFamily="2" charset="2"/>
              <a:buChar char="§"/>
            </a:pPr>
            <a:r>
              <a:rPr lang="en-US" sz="1000" dirty="0">
                <a:solidFill>
                  <a:prstClr val="black"/>
                </a:solidFill>
                <a:latin typeface="Calibri" pitchFamily="34" charset="0"/>
                <a:cs typeface="Calibri" pitchFamily="34" charset="0"/>
              </a:rPr>
              <a:t>With our solution the client is predicting to  save 2M USD per year by preventing fraud detection.</a:t>
            </a:r>
          </a:p>
        </p:txBody>
      </p:sp>
      <p:sp>
        <p:nvSpPr>
          <p:cNvPr id="45" name="Content Placeholder 4">
            <a:extLst>
              <a:ext uri="{FF2B5EF4-FFF2-40B4-BE49-F238E27FC236}">
                <a16:creationId xmlns:a16="http://schemas.microsoft.com/office/drawing/2014/main" id="{F4728285-30E2-453D-9B5B-3BB3D31484F8}"/>
              </a:ext>
            </a:extLst>
          </p:cNvPr>
          <p:cNvSpPr txBox="1">
            <a:spLocks/>
          </p:cNvSpPr>
          <p:nvPr/>
        </p:nvSpPr>
        <p:spPr>
          <a:xfrm>
            <a:off x="805751" y="3015102"/>
            <a:ext cx="1663114" cy="212040"/>
          </a:xfrm>
          <a:prstGeom prst="rect">
            <a:avLst/>
          </a:prstGeom>
        </p:spPr>
        <p:txBody>
          <a:bodyPr vert="horz" lIns="0" tIns="0" rIns="0" bIns="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j-lt"/>
                <a:ea typeface="+mn-ea"/>
                <a:cs typeface="+mn-cs"/>
              </a:defRPr>
            </a:lvl1pPr>
            <a:lvl2pPr marL="45720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45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90000"/>
              </a:lnSpc>
              <a:spcAft>
                <a:spcPts val="3000"/>
              </a:spcAft>
            </a:pPr>
            <a:r>
              <a:rPr lang="en-US" sz="1050" b="1" dirty="0">
                <a:latin typeface="Calibri" pitchFamily="34" charset="0"/>
                <a:cs typeface="Calibri" pitchFamily="34" charset="0"/>
              </a:rPr>
              <a:t>Problem definition</a:t>
            </a:r>
          </a:p>
        </p:txBody>
      </p:sp>
      <p:sp>
        <p:nvSpPr>
          <p:cNvPr id="56" name="Content Placeholder 4">
            <a:extLst>
              <a:ext uri="{FF2B5EF4-FFF2-40B4-BE49-F238E27FC236}">
                <a16:creationId xmlns:a16="http://schemas.microsoft.com/office/drawing/2014/main" id="{7357EE94-133D-4E52-8D3B-6BBBC909FA80}"/>
              </a:ext>
            </a:extLst>
          </p:cNvPr>
          <p:cNvSpPr txBox="1">
            <a:spLocks/>
          </p:cNvSpPr>
          <p:nvPr/>
        </p:nvSpPr>
        <p:spPr>
          <a:xfrm>
            <a:off x="805751" y="3385429"/>
            <a:ext cx="2052000" cy="3266290"/>
          </a:xfrm>
          <a:prstGeom prst="rect">
            <a:avLst/>
          </a:prstGeom>
        </p:spPr>
        <p:txBody>
          <a:bodyPr vert="horz" lIns="0" tIns="0" rIns="0" bIns="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j-lt"/>
                <a:ea typeface="+mn-ea"/>
                <a:cs typeface="+mn-cs"/>
              </a:defRPr>
            </a:lvl1pPr>
            <a:lvl2pPr marL="45720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45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indent="-171450">
              <a:lnSpc>
                <a:spcPct val="90000"/>
              </a:lnSpc>
              <a:spcAft>
                <a:spcPts val="600"/>
              </a:spcAft>
              <a:buFont typeface="Wingdings" pitchFamily="2" charset="2"/>
              <a:buChar char="§"/>
              <a:defRPr/>
            </a:pPr>
            <a:r>
              <a:rPr lang="en-US" sz="1000" dirty="0">
                <a:solidFill>
                  <a:prstClr val="black"/>
                </a:solidFill>
                <a:latin typeface="Calibri" pitchFamily="34" charset="0"/>
                <a:cs typeface="Calibri" pitchFamily="34" charset="0"/>
              </a:rPr>
              <a:t>The client: Middle East largest bank with a wide range of offering.</a:t>
            </a:r>
          </a:p>
          <a:p>
            <a:pPr marL="171450" indent="-171450">
              <a:lnSpc>
                <a:spcPct val="90000"/>
              </a:lnSpc>
              <a:spcAft>
                <a:spcPts val="600"/>
              </a:spcAft>
              <a:buFont typeface="Wingdings" pitchFamily="2" charset="2"/>
              <a:buChar char="§"/>
              <a:defRPr/>
            </a:pPr>
            <a:r>
              <a:rPr lang="en-US" sz="1000" dirty="0">
                <a:solidFill>
                  <a:prstClr val="black"/>
                </a:solidFill>
                <a:latin typeface="Calibri" pitchFamily="34" charset="0"/>
                <a:cs typeface="Calibri" pitchFamily="34" charset="0"/>
              </a:rPr>
              <a:t>Our client challenge: Client wanted to have a platform providing real time data to make quick business decisions based on analytics on hot and historical data as well. Being a financial organization, they wanted to have a secure ecosystem which could not be achieved in there existing warehouse system. </a:t>
            </a:r>
          </a:p>
          <a:p>
            <a:pPr marL="171450" indent="-171450">
              <a:lnSpc>
                <a:spcPct val="90000"/>
              </a:lnSpc>
              <a:spcAft>
                <a:spcPts val="600"/>
              </a:spcAft>
              <a:buFont typeface="Wingdings" pitchFamily="2" charset="2"/>
              <a:buChar char="§"/>
              <a:defRPr/>
            </a:pPr>
            <a:r>
              <a:rPr lang="en-US" sz="1000" dirty="0">
                <a:solidFill>
                  <a:prstClr val="black"/>
                </a:solidFill>
                <a:latin typeface="Calibri" pitchFamily="34" charset="0"/>
                <a:cs typeface="Calibri" pitchFamily="34" charset="0"/>
              </a:rPr>
              <a:t>Project Duration- 6 Months</a:t>
            </a:r>
          </a:p>
        </p:txBody>
      </p:sp>
      <p:sp>
        <p:nvSpPr>
          <p:cNvPr id="59" name="Content Placeholder 4">
            <a:extLst>
              <a:ext uri="{FF2B5EF4-FFF2-40B4-BE49-F238E27FC236}">
                <a16:creationId xmlns:a16="http://schemas.microsoft.com/office/drawing/2014/main" id="{A55DA4F0-8164-4F8F-B9B7-7A0D0A034C8E}"/>
              </a:ext>
            </a:extLst>
          </p:cNvPr>
          <p:cNvSpPr txBox="1">
            <a:spLocks/>
          </p:cNvSpPr>
          <p:nvPr/>
        </p:nvSpPr>
        <p:spPr>
          <a:xfrm>
            <a:off x="5321705" y="3525774"/>
            <a:ext cx="2052000" cy="1716368"/>
          </a:xfrm>
          <a:prstGeom prst="rect">
            <a:avLst/>
          </a:prstGeom>
        </p:spPr>
        <p:txBody>
          <a:bodyPr vert="horz" lIns="0" tIns="0" rIns="0" bIns="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j-lt"/>
                <a:ea typeface="+mn-ea"/>
                <a:cs typeface="+mn-cs"/>
              </a:defRPr>
            </a:lvl1pPr>
            <a:lvl2pPr marL="45720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45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lvl="0" indent="-171450">
              <a:lnSpc>
                <a:spcPct val="90000"/>
              </a:lnSpc>
              <a:spcAft>
                <a:spcPts val="600"/>
              </a:spcAft>
              <a:buFont typeface="Wingdings" pitchFamily="2" charset="2"/>
              <a:buChar char="§"/>
            </a:pPr>
            <a:r>
              <a:rPr lang="en-US" sz="1000" dirty="0">
                <a:solidFill>
                  <a:prstClr val="black"/>
                </a:solidFill>
                <a:latin typeface="Calibri" pitchFamily="34" charset="0"/>
                <a:cs typeface="Calibri" pitchFamily="34" charset="0"/>
              </a:rPr>
              <a:t>The graphs and BI dashboard helps clint to check fraud detection in real time.</a:t>
            </a:r>
          </a:p>
          <a:p>
            <a:pPr marL="171450" lvl="0" indent="-171450">
              <a:lnSpc>
                <a:spcPct val="90000"/>
              </a:lnSpc>
              <a:spcAft>
                <a:spcPts val="600"/>
              </a:spcAft>
              <a:buFont typeface="Wingdings" pitchFamily="2" charset="2"/>
              <a:buChar char="§"/>
            </a:pPr>
            <a:r>
              <a:rPr lang="en-US" sz="1000" dirty="0">
                <a:solidFill>
                  <a:prstClr val="black"/>
                </a:solidFill>
                <a:latin typeface="Calibri" pitchFamily="34" charset="0"/>
                <a:cs typeface="Calibri" pitchFamily="34" charset="0"/>
              </a:rPr>
              <a:t>Data Science team developed new algorithms with better performance to check customer churn, customer retention, customer activity and service improvement based on feedback</a:t>
            </a:r>
            <a:r>
              <a:rPr lang="en-US" sz="1000" dirty="0">
                <a:solidFill>
                  <a:prstClr val="black"/>
                </a:solidFill>
                <a:latin typeface="Graphik" panose="020B0503030202060203" pitchFamily="34" charset="77"/>
              </a:rPr>
              <a:t>. </a:t>
            </a:r>
          </a:p>
        </p:txBody>
      </p:sp>
      <p:sp>
        <p:nvSpPr>
          <p:cNvPr id="67" name="Oval 66">
            <a:extLst>
              <a:ext uri="{FF2B5EF4-FFF2-40B4-BE49-F238E27FC236}">
                <a16:creationId xmlns:a16="http://schemas.microsoft.com/office/drawing/2014/main" id="{3A4CD02E-56F2-44CD-A358-D2C243B74BEC}"/>
              </a:ext>
            </a:extLst>
          </p:cNvPr>
          <p:cNvSpPr>
            <a:spLocks noChangeAspect="1"/>
          </p:cNvSpPr>
          <p:nvPr/>
        </p:nvSpPr>
        <p:spPr>
          <a:xfrm>
            <a:off x="9788115" y="1858393"/>
            <a:ext cx="883636" cy="883636"/>
          </a:xfrm>
          <a:prstGeom prst="ellipse">
            <a:avLst/>
          </a:prstGeom>
          <a:solidFill>
            <a:srgbClr val="FF9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phic 5">
            <a:extLst>
              <a:ext uri="{FF2B5EF4-FFF2-40B4-BE49-F238E27FC236}">
                <a16:creationId xmlns:a16="http://schemas.microsoft.com/office/drawing/2014/main" id="{33B03003-35C7-4B47-B666-6D0F7545814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p:blipFill>
        <p:spPr>
          <a:xfrm>
            <a:off x="9973931" y="2019521"/>
            <a:ext cx="481953" cy="522453"/>
          </a:xfrm>
          <a:prstGeom prst="rect">
            <a:avLst/>
          </a:prstGeom>
        </p:spPr>
      </p:pic>
      <p:grpSp>
        <p:nvGrpSpPr>
          <p:cNvPr id="57" name="Group 56">
            <a:extLst>
              <a:ext uri="{FF2B5EF4-FFF2-40B4-BE49-F238E27FC236}">
                <a16:creationId xmlns:a16="http://schemas.microsoft.com/office/drawing/2014/main" id="{403EE7B7-8A52-504B-A3C3-497208E1BD9F}"/>
              </a:ext>
            </a:extLst>
          </p:cNvPr>
          <p:cNvGrpSpPr/>
          <p:nvPr/>
        </p:nvGrpSpPr>
        <p:grpSpPr>
          <a:xfrm>
            <a:off x="805751" y="1858393"/>
            <a:ext cx="875024" cy="875024"/>
            <a:chOff x="805752" y="1667856"/>
            <a:chExt cx="972000" cy="972000"/>
          </a:xfrm>
        </p:grpSpPr>
        <p:sp>
          <p:nvSpPr>
            <p:cNvPr id="60" name="Oval 59">
              <a:extLst>
                <a:ext uri="{FF2B5EF4-FFF2-40B4-BE49-F238E27FC236}">
                  <a16:creationId xmlns:a16="http://schemas.microsoft.com/office/drawing/2014/main" id="{0800F56A-DBB5-5F4E-BD23-62A809C376C3}"/>
                </a:ext>
              </a:extLst>
            </p:cNvPr>
            <p:cNvSpPr>
              <a:spLocks noChangeAspect="1"/>
            </p:cNvSpPr>
            <p:nvPr/>
          </p:nvSpPr>
          <p:spPr>
            <a:xfrm>
              <a:off x="805752" y="1667856"/>
              <a:ext cx="972000" cy="972000"/>
            </a:xfrm>
            <a:prstGeom prst="ellipse">
              <a:avLst/>
            </a:prstGeom>
            <a:solidFill>
              <a:srgbClr val="FF9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9500"/>
                </a:solidFill>
              </a:endParaRPr>
            </a:p>
          </p:txBody>
        </p:sp>
        <p:pic>
          <p:nvPicPr>
            <p:cNvPr id="80" name="Picture 8">
              <a:extLst>
                <a:ext uri="{FF2B5EF4-FFF2-40B4-BE49-F238E27FC236}">
                  <a16:creationId xmlns:a16="http://schemas.microsoft.com/office/drawing/2014/main" id="{16339B84-9CB8-9D45-BCD0-589122520EAE}"/>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 xmlns:asvg="http://schemas.microsoft.com/office/drawing/2016/SVG/main" r:embed="rId12"/>
                </a:ext>
              </a:extLst>
            </a:blip>
            <a:srcRect/>
            <a:stretch/>
          </p:blipFill>
          <p:spPr>
            <a:xfrm>
              <a:off x="942760" y="1808382"/>
              <a:ext cx="709419" cy="709419"/>
            </a:xfrm>
            <a:prstGeom prst="rect">
              <a:avLst/>
            </a:prstGeom>
          </p:spPr>
        </p:pic>
      </p:grpSp>
      <p:sp>
        <p:nvSpPr>
          <p:cNvPr id="54" name="Slide Number Placeholder 8">
            <a:extLst>
              <a:ext uri="{FF2B5EF4-FFF2-40B4-BE49-F238E27FC236}">
                <a16:creationId xmlns:a16="http://schemas.microsoft.com/office/drawing/2014/main" id="{BEA8AC70-6383-6745-9E3A-B54ED2F50B57}"/>
              </a:ext>
            </a:extLst>
          </p:cNvPr>
          <p:cNvSpPr>
            <a:spLocks noGrp="1"/>
          </p:cNvSpPr>
          <p:nvPr>
            <p:ph type="sldNum" sz="quarter" idx="4"/>
          </p:nvPr>
        </p:nvSpPr>
        <p:spPr>
          <a:xfrm>
            <a:off x="11271101" y="6444157"/>
            <a:ext cx="595742" cy="365125"/>
          </a:xfrm>
        </p:spPr>
        <p:txBody>
          <a:bodyPr/>
          <a:lstStyle/>
          <a:p>
            <a:fld id="{0D03E1BA-4E8B-4FE6-B973-ABE274ACFB99}" type="slidenum">
              <a:rPr lang="en-US" sz="800" smtClean="0">
                <a:solidFill>
                  <a:schemeClr val="bg1">
                    <a:lumMod val="65000"/>
                  </a:schemeClr>
                </a:solidFill>
                <a:latin typeface="Graphik" panose="020B0503030202060203" pitchFamily="34" charset="77"/>
              </a:rPr>
              <a:pPr/>
              <a:t>1</a:t>
            </a:fld>
            <a:endParaRPr lang="en-US" sz="800" dirty="0">
              <a:solidFill>
                <a:schemeClr val="bg1">
                  <a:lumMod val="65000"/>
                </a:schemeClr>
              </a:solidFill>
              <a:latin typeface="Graphik" panose="020B0503030202060203" pitchFamily="34" charset="77"/>
            </a:endParaRPr>
          </a:p>
        </p:txBody>
      </p:sp>
    </p:spTree>
    <p:extLst>
      <p:ext uri="{BB962C8B-B14F-4D97-AF65-F5344CB8AC3E}">
        <p14:creationId xmlns:p14="http://schemas.microsoft.com/office/powerpoint/2010/main" val="3732217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97475" y="620375"/>
            <a:ext cx="10077126" cy="668337"/>
          </a:xfrm>
        </p:spPr>
        <p:txBody>
          <a:bodyPr>
            <a:normAutofit/>
          </a:bodyPr>
          <a:lstStyle/>
          <a:p>
            <a:pPr>
              <a:lnSpc>
                <a:spcPct val="90000"/>
              </a:lnSpc>
            </a:pPr>
            <a:r>
              <a:rPr lang="en-US" b="1" dirty="0">
                <a:solidFill>
                  <a:srgbClr val="FF9500"/>
                </a:solidFill>
                <a:latin typeface="Graphik Black" panose="020B0503030202060203" pitchFamily="34" charset="77"/>
              </a:rPr>
              <a:t>Success Story – </a:t>
            </a:r>
            <a:r>
              <a:rPr lang="en-US" b="1" dirty="0">
                <a:solidFill>
                  <a:schemeClr val="tx1"/>
                </a:solidFill>
                <a:latin typeface="Graphik Black" panose="020B0503030202060203" pitchFamily="34" charset="77"/>
              </a:rPr>
              <a:t>Canadian Financial Company</a:t>
            </a:r>
            <a:endParaRPr lang="en-US" sz="4000" b="1" dirty="0">
              <a:solidFill>
                <a:schemeClr val="tx1"/>
              </a:solidFill>
              <a:latin typeface="Graphik Black" panose="020B0503030202060203" pitchFamily="34" charset="77"/>
            </a:endParaRPr>
          </a:p>
        </p:txBody>
      </p:sp>
      <p:sp>
        <p:nvSpPr>
          <p:cNvPr id="48" name="Content Placeholder 4">
            <a:extLst>
              <a:ext uri="{FF2B5EF4-FFF2-40B4-BE49-F238E27FC236}">
                <a16:creationId xmlns:a16="http://schemas.microsoft.com/office/drawing/2014/main" id="{F78B3362-33C4-424B-9B6A-E8F6C8A8B35E}"/>
              </a:ext>
            </a:extLst>
          </p:cNvPr>
          <p:cNvSpPr txBox="1">
            <a:spLocks/>
          </p:cNvSpPr>
          <p:nvPr/>
        </p:nvSpPr>
        <p:spPr>
          <a:xfrm>
            <a:off x="3688679" y="3013242"/>
            <a:ext cx="1800338" cy="572122"/>
          </a:xfrm>
          <a:prstGeom prst="rect">
            <a:avLst/>
          </a:prstGeom>
        </p:spPr>
        <p:txBody>
          <a:bodyPr vert="horz" lIns="0" tIns="0" rIns="0" bIns="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j-lt"/>
                <a:ea typeface="+mn-ea"/>
                <a:cs typeface="+mn-cs"/>
              </a:defRPr>
            </a:lvl1pPr>
            <a:lvl2pPr marL="45720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45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90000"/>
              </a:lnSpc>
              <a:spcAft>
                <a:spcPts val="1600"/>
              </a:spcAft>
              <a:defRPr/>
            </a:pPr>
            <a:r>
              <a:rPr lang="en-US" sz="1050" b="1" dirty="0">
                <a:solidFill>
                  <a:prstClr val="black"/>
                </a:solidFill>
                <a:latin typeface="Calibri" pitchFamily="34" charset="0"/>
                <a:cs typeface="Calibri" pitchFamily="34" charset="0"/>
              </a:rPr>
              <a:t>Data preparation</a:t>
            </a:r>
            <a:endParaRPr lang="lv-LV" sz="1050" b="1" dirty="0">
              <a:latin typeface="Calibri" pitchFamily="34" charset="0"/>
              <a:cs typeface="Calibri" pitchFamily="34" charset="0"/>
            </a:endParaRPr>
          </a:p>
        </p:txBody>
      </p:sp>
      <p:sp>
        <p:nvSpPr>
          <p:cNvPr id="49" name="Content Placeholder 4">
            <a:extLst>
              <a:ext uri="{FF2B5EF4-FFF2-40B4-BE49-F238E27FC236}">
                <a16:creationId xmlns:a16="http://schemas.microsoft.com/office/drawing/2014/main" id="{D28027C8-59A8-4FDC-825D-D9CE85ED864D}"/>
              </a:ext>
            </a:extLst>
          </p:cNvPr>
          <p:cNvSpPr txBox="1">
            <a:spLocks/>
          </p:cNvSpPr>
          <p:nvPr/>
        </p:nvSpPr>
        <p:spPr>
          <a:xfrm>
            <a:off x="6102943" y="3013242"/>
            <a:ext cx="1720363" cy="669191"/>
          </a:xfrm>
          <a:prstGeom prst="rect">
            <a:avLst/>
          </a:prstGeom>
        </p:spPr>
        <p:txBody>
          <a:bodyPr vert="horz" lIns="0" tIns="0" rIns="0" bIns="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j-lt"/>
                <a:ea typeface="+mn-ea"/>
                <a:cs typeface="+mn-cs"/>
              </a:defRPr>
            </a:lvl1pPr>
            <a:lvl2pPr marL="45720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45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90000"/>
              </a:lnSpc>
              <a:spcAft>
                <a:spcPts val="1200"/>
              </a:spcAft>
              <a:defRPr/>
            </a:pPr>
            <a:r>
              <a:rPr lang="en-US" sz="1050" b="1" dirty="0">
                <a:solidFill>
                  <a:prstClr val="black"/>
                </a:solidFill>
                <a:latin typeface="Calibri" pitchFamily="34" charset="0"/>
                <a:cs typeface="Calibri" pitchFamily="34" charset="0"/>
              </a:rPr>
              <a:t>Advanced analytics, machine learning and AI</a:t>
            </a:r>
          </a:p>
        </p:txBody>
      </p:sp>
      <p:sp>
        <p:nvSpPr>
          <p:cNvPr id="51" name="Content Placeholder 4">
            <a:extLst>
              <a:ext uri="{FF2B5EF4-FFF2-40B4-BE49-F238E27FC236}">
                <a16:creationId xmlns:a16="http://schemas.microsoft.com/office/drawing/2014/main" id="{369AE837-3162-46E4-8268-641C1DF81C5A}"/>
              </a:ext>
            </a:extLst>
          </p:cNvPr>
          <p:cNvSpPr txBox="1">
            <a:spLocks/>
          </p:cNvSpPr>
          <p:nvPr/>
        </p:nvSpPr>
        <p:spPr>
          <a:xfrm>
            <a:off x="8528100" y="3013029"/>
            <a:ext cx="1007947" cy="572122"/>
          </a:xfrm>
          <a:prstGeom prst="rect">
            <a:avLst/>
          </a:prstGeom>
        </p:spPr>
        <p:txBody>
          <a:bodyPr vert="horz" lIns="0" tIns="0" rIns="0" bIns="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j-lt"/>
                <a:ea typeface="+mn-ea"/>
                <a:cs typeface="+mn-cs"/>
              </a:defRPr>
            </a:lvl1pPr>
            <a:lvl2pPr marL="45720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45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90000"/>
              </a:lnSpc>
              <a:spcAft>
                <a:spcPts val="1600"/>
              </a:spcAft>
              <a:defRPr/>
            </a:pPr>
            <a:r>
              <a:rPr lang="en-US" sz="1050" b="1" dirty="0">
                <a:latin typeface="Calibri" pitchFamily="34" charset="0"/>
                <a:cs typeface="Calibri" pitchFamily="34" charset="0"/>
              </a:rPr>
              <a:t>Data product</a:t>
            </a:r>
          </a:p>
        </p:txBody>
      </p:sp>
      <p:sp>
        <p:nvSpPr>
          <p:cNvPr id="63" name="Oval 62">
            <a:extLst>
              <a:ext uri="{FF2B5EF4-FFF2-40B4-BE49-F238E27FC236}">
                <a16:creationId xmlns:a16="http://schemas.microsoft.com/office/drawing/2014/main" id="{A9EC302A-9637-4D73-A983-BE40F74B045C}"/>
              </a:ext>
            </a:extLst>
          </p:cNvPr>
          <p:cNvSpPr>
            <a:spLocks noChangeAspect="1"/>
          </p:cNvSpPr>
          <p:nvPr/>
        </p:nvSpPr>
        <p:spPr>
          <a:xfrm>
            <a:off x="3684666" y="1858393"/>
            <a:ext cx="883636" cy="883636"/>
          </a:xfrm>
          <a:prstGeom prst="ellipse">
            <a:avLst/>
          </a:prstGeom>
          <a:solidFill>
            <a:srgbClr val="FF9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Graphic 51">
            <a:extLst>
              <a:ext uri="{FF2B5EF4-FFF2-40B4-BE49-F238E27FC236}">
                <a16:creationId xmlns:a16="http://schemas.microsoft.com/office/drawing/2014/main" id="{5A91B034-B8DD-4052-823F-FA7F23BEF4C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3843180" y="2032341"/>
            <a:ext cx="564579" cy="564579"/>
          </a:xfrm>
          <a:prstGeom prst="rect">
            <a:avLst/>
          </a:prstGeom>
        </p:spPr>
      </p:pic>
      <p:sp>
        <p:nvSpPr>
          <p:cNvPr id="64" name="Oval 63">
            <a:extLst>
              <a:ext uri="{FF2B5EF4-FFF2-40B4-BE49-F238E27FC236}">
                <a16:creationId xmlns:a16="http://schemas.microsoft.com/office/drawing/2014/main" id="{7EFDF829-187D-4825-A274-0A8ECFD01426}"/>
              </a:ext>
            </a:extLst>
          </p:cNvPr>
          <p:cNvSpPr>
            <a:spLocks noChangeAspect="1"/>
          </p:cNvSpPr>
          <p:nvPr/>
        </p:nvSpPr>
        <p:spPr>
          <a:xfrm>
            <a:off x="6102943" y="1858393"/>
            <a:ext cx="885028" cy="883636"/>
          </a:xfrm>
          <a:prstGeom prst="ellipse">
            <a:avLst/>
          </a:prstGeom>
          <a:solidFill>
            <a:srgbClr val="FF9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3" name="Graphic 52">
            <a:extLst>
              <a:ext uri="{FF2B5EF4-FFF2-40B4-BE49-F238E27FC236}">
                <a16:creationId xmlns:a16="http://schemas.microsoft.com/office/drawing/2014/main" id="{3337D2F2-20B6-42D7-8EF7-D8431BA5837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rcRect/>
          <a:stretch/>
        </p:blipFill>
        <p:spPr>
          <a:xfrm>
            <a:off x="6216450" y="1984541"/>
            <a:ext cx="646169" cy="646169"/>
          </a:xfrm>
          <a:prstGeom prst="rect">
            <a:avLst/>
          </a:prstGeom>
        </p:spPr>
      </p:pic>
      <p:sp>
        <p:nvSpPr>
          <p:cNvPr id="66" name="Oval 65">
            <a:extLst>
              <a:ext uri="{FF2B5EF4-FFF2-40B4-BE49-F238E27FC236}">
                <a16:creationId xmlns:a16="http://schemas.microsoft.com/office/drawing/2014/main" id="{00471D2A-7FE5-4776-8A07-4B0B94DD731B}"/>
              </a:ext>
            </a:extLst>
          </p:cNvPr>
          <p:cNvSpPr>
            <a:spLocks noChangeAspect="1"/>
          </p:cNvSpPr>
          <p:nvPr/>
        </p:nvSpPr>
        <p:spPr>
          <a:xfrm>
            <a:off x="8531450" y="1849781"/>
            <a:ext cx="885028" cy="883636"/>
          </a:xfrm>
          <a:prstGeom prst="ellipse">
            <a:avLst/>
          </a:prstGeom>
          <a:solidFill>
            <a:srgbClr val="FF9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5" name="Graphic 54">
            <a:extLst>
              <a:ext uri="{FF2B5EF4-FFF2-40B4-BE49-F238E27FC236}">
                <a16:creationId xmlns:a16="http://schemas.microsoft.com/office/drawing/2014/main" id="{376210A8-0520-4011-BB37-5355292F737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 xmlns:asvg="http://schemas.microsoft.com/office/drawing/2016/SVG/main" r:embed="rId8"/>
              </a:ext>
            </a:extLst>
          </a:blip>
          <a:srcRect/>
          <a:stretch/>
        </p:blipFill>
        <p:spPr>
          <a:xfrm>
            <a:off x="8566988" y="1946549"/>
            <a:ext cx="813952" cy="813952"/>
          </a:xfrm>
          <a:prstGeom prst="rect">
            <a:avLst/>
          </a:prstGeom>
        </p:spPr>
      </p:pic>
      <p:sp>
        <p:nvSpPr>
          <p:cNvPr id="58" name="Content Placeholder 4">
            <a:extLst>
              <a:ext uri="{FF2B5EF4-FFF2-40B4-BE49-F238E27FC236}">
                <a16:creationId xmlns:a16="http://schemas.microsoft.com/office/drawing/2014/main" id="{64DC6C7A-B758-473A-9581-16AD54524750}"/>
              </a:ext>
            </a:extLst>
          </p:cNvPr>
          <p:cNvSpPr txBox="1">
            <a:spLocks/>
          </p:cNvSpPr>
          <p:nvPr/>
        </p:nvSpPr>
        <p:spPr>
          <a:xfrm>
            <a:off x="3684666" y="3389367"/>
            <a:ext cx="2052000" cy="2146674"/>
          </a:xfrm>
          <a:prstGeom prst="rect">
            <a:avLst/>
          </a:prstGeom>
        </p:spPr>
        <p:txBody>
          <a:bodyPr vert="horz" lIns="0" tIns="0" rIns="0" bIns="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j-lt"/>
                <a:ea typeface="+mn-ea"/>
                <a:cs typeface="+mn-cs"/>
              </a:defRPr>
            </a:lvl1pPr>
            <a:lvl2pPr marL="45720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45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lvl="0" indent="-171450">
              <a:lnSpc>
                <a:spcPct val="90000"/>
              </a:lnSpc>
              <a:spcAft>
                <a:spcPts val="600"/>
              </a:spcAft>
              <a:buFont typeface="Wingdings" pitchFamily="2" charset="2"/>
              <a:buChar char="§"/>
            </a:pPr>
            <a:r>
              <a:rPr lang="en-US" sz="1000" dirty="0">
                <a:solidFill>
                  <a:prstClr val="black"/>
                </a:solidFill>
                <a:latin typeface="Calibri" pitchFamily="34" charset="0"/>
                <a:cs typeface="Calibri" pitchFamily="34" charset="0"/>
              </a:rPr>
              <a:t>Architecting the solution using Azure Hyper database, Azure blob storage and data lake analytics. </a:t>
            </a:r>
          </a:p>
          <a:p>
            <a:pPr marL="171450" lvl="0" indent="-171450">
              <a:lnSpc>
                <a:spcPct val="90000"/>
              </a:lnSpc>
              <a:spcAft>
                <a:spcPts val="600"/>
              </a:spcAft>
              <a:buFont typeface="Wingdings" pitchFamily="2" charset="2"/>
              <a:buChar char="§"/>
            </a:pPr>
            <a:r>
              <a:rPr lang="en-US" sz="1000" dirty="0">
                <a:solidFill>
                  <a:prstClr val="black"/>
                </a:solidFill>
                <a:latin typeface="Calibri" pitchFamily="34" charset="0"/>
                <a:cs typeface="Calibri" pitchFamily="34" charset="0"/>
              </a:rPr>
              <a:t>Schnell Labs created  multiple jobs using SSIS to ingest data from multiple sources like Sales Force, flat files and other agency data.</a:t>
            </a:r>
          </a:p>
        </p:txBody>
      </p:sp>
      <p:sp>
        <p:nvSpPr>
          <p:cNvPr id="61" name="Content Placeholder 4">
            <a:extLst>
              <a:ext uri="{FF2B5EF4-FFF2-40B4-BE49-F238E27FC236}">
                <a16:creationId xmlns:a16="http://schemas.microsoft.com/office/drawing/2014/main" id="{41E36C29-A3F5-49D1-9CBD-3A675A824C96}"/>
              </a:ext>
            </a:extLst>
          </p:cNvPr>
          <p:cNvSpPr txBox="1">
            <a:spLocks/>
          </p:cNvSpPr>
          <p:nvPr/>
        </p:nvSpPr>
        <p:spPr>
          <a:xfrm>
            <a:off x="8528100" y="3389366"/>
            <a:ext cx="2052000" cy="2146675"/>
          </a:xfrm>
          <a:prstGeom prst="rect">
            <a:avLst/>
          </a:prstGeom>
        </p:spPr>
        <p:txBody>
          <a:bodyPr vert="horz" lIns="0" tIns="0" rIns="0" bIns="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j-lt"/>
                <a:ea typeface="+mn-ea"/>
                <a:cs typeface="+mn-cs"/>
              </a:defRPr>
            </a:lvl1pPr>
            <a:lvl2pPr marL="45720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45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lvl="0" indent="-171450">
              <a:lnSpc>
                <a:spcPct val="90000"/>
              </a:lnSpc>
              <a:spcAft>
                <a:spcPts val="600"/>
              </a:spcAft>
              <a:buFont typeface="Wingdings" pitchFamily="2" charset="2"/>
              <a:buChar char="§"/>
            </a:pPr>
            <a:r>
              <a:rPr lang="en-US" sz="1000" dirty="0">
                <a:solidFill>
                  <a:prstClr val="black"/>
                </a:solidFill>
                <a:latin typeface="Calibri" pitchFamily="34" charset="0"/>
                <a:cs typeface="Calibri" pitchFamily="34" charset="0"/>
              </a:rPr>
              <a:t>Preparing critical and relevant data points to leverage streamlined industry reports Key insights, baseline metrics minimizing the risk and expense of processing insolvency recovery volumes and detect the review from the call.</a:t>
            </a:r>
            <a:endParaRPr lang="ru-RU" sz="1000" dirty="0">
              <a:solidFill>
                <a:prstClr val="black"/>
              </a:solidFill>
              <a:latin typeface="Calibri" pitchFamily="34" charset="0"/>
              <a:cs typeface="Calibri" pitchFamily="34" charset="0"/>
            </a:endParaRPr>
          </a:p>
        </p:txBody>
      </p:sp>
      <p:sp>
        <p:nvSpPr>
          <p:cNvPr id="45" name="Content Placeholder 4">
            <a:extLst>
              <a:ext uri="{FF2B5EF4-FFF2-40B4-BE49-F238E27FC236}">
                <a16:creationId xmlns:a16="http://schemas.microsoft.com/office/drawing/2014/main" id="{F4728285-30E2-453D-9B5B-3BB3D31484F8}"/>
              </a:ext>
            </a:extLst>
          </p:cNvPr>
          <p:cNvSpPr txBox="1">
            <a:spLocks/>
          </p:cNvSpPr>
          <p:nvPr/>
        </p:nvSpPr>
        <p:spPr>
          <a:xfrm>
            <a:off x="1276264" y="3015102"/>
            <a:ext cx="1663114" cy="212040"/>
          </a:xfrm>
          <a:prstGeom prst="rect">
            <a:avLst/>
          </a:prstGeom>
        </p:spPr>
        <p:txBody>
          <a:bodyPr vert="horz" lIns="0" tIns="0" rIns="0" bIns="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j-lt"/>
                <a:ea typeface="+mn-ea"/>
                <a:cs typeface="+mn-cs"/>
              </a:defRPr>
            </a:lvl1pPr>
            <a:lvl2pPr marL="45720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45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90000"/>
              </a:lnSpc>
              <a:spcAft>
                <a:spcPts val="3000"/>
              </a:spcAft>
            </a:pPr>
            <a:r>
              <a:rPr lang="en-US" sz="1050" b="1" dirty="0">
                <a:latin typeface="Calibri" pitchFamily="34" charset="0"/>
                <a:cs typeface="Calibri" pitchFamily="34" charset="0"/>
              </a:rPr>
              <a:t>Problem definition</a:t>
            </a:r>
          </a:p>
        </p:txBody>
      </p:sp>
      <p:sp>
        <p:nvSpPr>
          <p:cNvPr id="56" name="Content Placeholder 4">
            <a:extLst>
              <a:ext uri="{FF2B5EF4-FFF2-40B4-BE49-F238E27FC236}">
                <a16:creationId xmlns:a16="http://schemas.microsoft.com/office/drawing/2014/main" id="{7357EE94-133D-4E52-8D3B-6BBBC909FA80}"/>
              </a:ext>
            </a:extLst>
          </p:cNvPr>
          <p:cNvSpPr txBox="1">
            <a:spLocks/>
          </p:cNvSpPr>
          <p:nvPr/>
        </p:nvSpPr>
        <p:spPr>
          <a:xfrm>
            <a:off x="1276264" y="3385429"/>
            <a:ext cx="2052000" cy="2492857"/>
          </a:xfrm>
          <a:prstGeom prst="rect">
            <a:avLst/>
          </a:prstGeom>
        </p:spPr>
        <p:txBody>
          <a:bodyPr vert="horz" lIns="0" tIns="0" rIns="0" bIns="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j-lt"/>
                <a:ea typeface="+mn-ea"/>
                <a:cs typeface="+mn-cs"/>
              </a:defRPr>
            </a:lvl1pPr>
            <a:lvl2pPr marL="45720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45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indent="-171450">
              <a:lnSpc>
                <a:spcPct val="90000"/>
              </a:lnSpc>
              <a:spcAft>
                <a:spcPts val="600"/>
              </a:spcAft>
              <a:buFont typeface="Wingdings" pitchFamily="2" charset="2"/>
              <a:buChar char="§"/>
              <a:defRPr/>
            </a:pPr>
            <a:r>
              <a:rPr lang="en-US" sz="1000" dirty="0">
                <a:solidFill>
                  <a:prstClr val="black"/>
                </a:solidFill>
                <a:latin typeface="Calibri" pitchFamily="34" charset="0"/>
                <a:cs typeface="Calibri" pitchFamily="34" charset="0"/>
              </a:rPr>
              <a:t>The client: Our client challenge: Client wanted to have a platform providing real time data to make quick business decisions based on analytics on hot and historical data as well. Being a financial organization, they wanted to have a secure ecosystem which could not be achieved in there existing warehouse system.</a:t>
            </a:r>
          </a:p>
          <a:p>
            <a:pPr marL="171450" indent="-171450">
              <a:lnSpc>
                <a:spcPct val="90000"/>
              </a:lnSpc>
              <a:spcAft>
                <a:spcPts val="600"/>
              </a:spcAft>
              <a:buFont typeface="Wingdings" pitchFamily="2" charset="2"/>
              <a:buChar char="§"/>
              <a:defRPr/>
            </a:pPr>
            <a:r>
              <a:rPr lang="en-US" sz="1000" dirty="0">
                <a:solidFill>
                  <a:prstClr val="black"/>
                </a:solidFill>
                <a:latin typeface="Calibri" pitchFamily="34" charset="0"/>
                <a:cs typeface="Calibri" pitchFamily="34" charset="0"/>
              </a:rPr>
              <a:t>Project duration – 24 Months</a:t>
            </a:r>
          </a:p>
        </p:txBody>
      </p:sp>
      <p:sp>
        <p:nvSpPr>
          <p:cNvPr id="59" name="Content Placeholder 4">
            <a:extLst>
              <a:ext uri="{FF2B5EF4-FFF2-40B4-BE49-F238E27FC236}">
                <a16:creationId xmlns:a16="http://schemas.microsoft.com/office/drawing/2014/main" id="{A55DA4F0-8164-4F8F-B9B7-7A0D0A034C8E}"/>
              </a:ext>
            </a:extLst>
          </p:cNvPr>
          <p:cNvSpPr txBox="1">
            <a:spLocks/>
          </p:cNvSpPr>
          <p:nvPr/>
        </p:nvSpPr>
        <p:spPr>
          <a:xfrm>
            <a:off x="6102943" y="3441971"/>
            <a:ext cx="2052000" cy="1716368"/>
          </a:xfrm>
          <a:prstGeom prst="rect">
            <a:avLst/>
          </a:prstGeom>
        </p:spPr>
        <p:txBody>
          <a:bodyPr vert="horz" lIns="0" tIns="0" rIns="0" bIns="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j-lt"/>
                <a:ea typeface="+mn-ea"/>
                <a:cs typeface="+mn-cs"/>
              </a:defRPr>
            </a:lvl1pPr>
            <a:lvl2pPr marL="45720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45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lvl="0" indent="-171450">
              <a:lnSpc>
                <a:spcPct val="90000"/>
              </a:lnSpc>
              <a:spcAft>
                <a:spcPts val="600"/>
              </a:spcAft>
              <a:buFont typeface="Wingdings" pitchFamily="2" charset="2"/>
              <a:buChar char="§"/>
            </a:pPr>
            <a:r>
              <a:rPr lang="en-US" sz="1000" dirty="0">
                <a:solidFill>
                  <a:prstClr val="black"/>
                </a:solidFill>
                <a:latin typeface="Calibri" pitchFamily="34" charset="0"/>
                <a:cs typeface="Calibri" pitchFamily="34" charset="0"/>
              </a:rPr>
              <a:t>Created process to identify customers moving bad debts to distressed loans</a:t>
            </a:r>
          </a:p>
          <a:p>
            <a:pPr marL="171450" lvl="0" indent="-171450">
              <a:lnSpc>
                <a:spcPct val="90000"/>
              </a:lnSpc>
              <a:spcAft>
                <a:spcPts val="600"/>
              </a:spcAft>
              <a:buFont typeface="Wingdings" pitchFamily="2" charset="2"/>
              <a:buChar char="§"/>
            </a:pPr>
            <a:r>
              <a:rPr lang="en-US" sz="1000" dirty="0">
                <a:solidFill>
                  <a:prstClr val="black"/>
                </a:solidFill>
                <a:latin typeface="Calibri" pitchFamily="34" charset="0"/>
                <a:cs typeface="Calibri" pitchFamily="34" charset="0"/>
              </a:rPr>
              <a:t>Data Scientists got the data on which they were able to perform analytics for </a:t>
            </a:r>
            <a:r>
              <a:rPr lang="en-GB" sz="1000" dirty="0">
                <a:solidFill>
                  <a:prstClr val="black"/>
                </a:solidFill>
                <a:latin typeface="Calibri" pitchFamily="34" charset="0"/>
                <a:cs typeface="Calibri" pitchFamily="34" charset="0"/>
              </a:rPr>
              <a:t>key insights, baseline metrics.</a:t>
            </a:r>
            <a:endParaRPr lang="en-US" sz="1000" dirty="0">
              <a:solidFill>
                <a:prstClr val="black"/>
              </a:solidFill>
              <a:latin typeface="Calibri" pitchFamily="34" charset="0"/>
              <a:cs typeface="Calibri" pitchFamily="34" charset="0"/>
            </a:endParaRPr>
          </a:p>
        </p:txBody>
      </p:sp>
      <p:grpSp>
        <p:nvGrpSpPr>
          <p:cNvPr id="57" name="Group 56">
            <a:extLst>
              <a:ext uri="{FF2B5EF4-FFF2-40B4-BE49-F238E27FC236}">
                <a16:creationId xmlns:a16="http://schemas.microsoft.com/office/drawing/2014/main" id="{403EE7B7-8A52-504B-A3C3-497208E1BD9F}"/>
              </a:ext>
            </a:extLst>
          </p:cNvPr>
          <p:cNvGrpSpPr/>
          <p:nvPr/>
        </p:nvGrpSpPr>
        <p:grpSpPr>
          <a:xfrm>
            <a:off x="1276264" y="1858393"/>
            <a:ext cx="875024" cy="875024"/>
            <a:chOff x="805752" y="1667856"/>
            <a:chExt cx="972000" cy="972000"/>
          </a:xfrm>
        </p:grpSpPr>
        <p:sp>
          <p:nvSpPr>
            <p:cNvPr id="60" name="Oval 59">
              <a:extLst>
                <a:ext uri="{FF2B5EF4-FFF2-40B4-BE49-F238E27FC236}">
                  <a16:creationId xmlns:a16="http://schemas.microsoft.com/office/drawing/2014/main" id="{0800F56A-DBB5-5F4E-BD23-62A809C376C3}"/>
                </a:ext>
              </a:extLst>
            </p:cNvPr>
            <p:cNvSpPr>
              <a:spLocks noChangeAspect="1"/>
            </p:cNvSpPr>
            <p:nvPr/>
          </p:nvSpPr>
          <p:spPr>
            <a:xfrm>
              <a:off x="805752" y="1667856"/>
              <a:ext cx="972000" cy="972000"/>
            </a:xfrm>
            <a:prstGeom prst="ellipse">
              <a:avLst/>
            </a:prstGeom>
            <a:solidFill>
              <a:srgbClr val="FF9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9500"/>
                </a:solidFill>
              </a:endParaRPr>
            </a:p>
          </p:txBody>
        </p:sp>
        <p:pic>
          <p:nvPicPr>
            <p:cNvPr id="80" name="Picture 8">
              <a:extLst>
                <a:ext uri="{FF2B5EF4-FFF2-40B4-BE49-F238E27FC236}">
                  <a16:creationId xmlns:a16="http://schemas.microsoft.com/office/drawing/2014/main" id="{16339B84-9CB8-9D45-BCD0-589122520EA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 xmlns:asvg="http://schemas.microsoft.com/office/drawing/2016/SVG/main" r:embed="rId10"/>
                </a:ext>
              </a:extLst>
            </a:blip>
            <a:srcRect/>
            <a:stretch/>
          </p:blipFill>
          <p:spPr>
            <a:xfrm>
              <a:off x="942760" y="1808382"/>
              <a:ext cx="709419" cy="709419"/>
            </a:xfrm>
            <a:prstGeom prst="rect">
              <a:avLst/>
            </a:prstGeom>
          </p:spPr>
        </p:pic>
      </p:grpSp>
      <p:sp>
        <p:nvSpPr>
          <p:cNvPr id="54" name="Slide Number Placeholder 8">
            <a:extLst>
              <a:ext uri="{FF2B5EF4-FFF2-40B4-BE49-F238E27FC236}">
                <a16:creationId xmlns:a16="http://schemas.microsoft.com/office/drawing/2014/main" id="{BEA8AC70-6383-6745-9E3A-B54ED2F50B57}"/>
              </a:ext>
            </a:extLst>
          </p:cNvPr>
          <p:cNvSpPr>
            <a:spLocks noGrp="1"/>
          </p:cNvSpPr>
          <p:nvPr>
            <p:ph type="sldNum" sz="quarter" idx="4"/>
          </p:nvPr>
        </p:nvSpPr>
        <p:spPr>
          <a:xfrm>
            <a:off x="11271101" y="6444157"/>
            <a:ext cx="595742" cy="365125"/>
          </a:xfrm>
        </p:spPr>
        <p:txBody>
          <a:bodyPr/>
          <a:lstStyle/>
          <a:p>
            <a:fld id="{0D03E1BA-4E8B-4FE6-B973-ABE274ACFB99}" type="slidenum">
              <a:rPr lang="en-US" sz="800" smtClean="0">
                <a:solidFill>
                  <a:schemeClr val="bg1">
                    <a:lumMod val="65000"/>
                  </a:schemeClr>
                </a:solidFill>
                <a:latin typeface="Graphik" panose="020B0503030202060203" pitchFamily="34" charset="77"/>
              </a:rPr>
              <a:pPr/>
              <a:t>2</a:t>
            </a:fld>
            <a:endParaRPr lang="en-US" sz="800" dirty="0">
              <a:solidFill>
                <a:schemeClr val="bg1">
                  <a:lumMod val="65000"/>
                </a:schemeClr>
              </a:solidFill>
              <a:latin typeface="Graphik" panose="020B0503030202060203" pitchFamily="34" charset="77"/>
            </a:endParaRPr>
          </a:p>
        </p:txBody>
      </p:sp>
    </p:spTree>
    <p:extLst>
      <p:ext uri="{BB962C8B-B14F-4D97-AF65-F5344CB8AC3E}">
        <p14:creationId xmlns:p14="http://schemas.microsoft.com/office/powerpoint/2010/main" val="2444632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riginal 5_01_Win32" id="{77344C68-A3F1-476B-8680-97D7F429B46B}" vid="{89780073-58E8-4DFF-BF29-BA99F80528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2D276E62-80A3-44DD-9BCC-97ED2B99B5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DB58277-F8DF-46FF-84EC-EF41B835E69F}">
  <ds:schemaRefs>
    <ds:schemaRef ds:uri="http://schemas.microsoft.com/sharepoint/v3/contenttype/forms"/>
  </ds:schemaRefs>
</ds:datastoreItem>
</file>

<file path=customXml/itemProps3.xml><?xml version="1.0" encoding="utf-8"?>
<ds:datastoreItem xmlns:ds="http://schemas.openxmlformats.org/officeDocument/2006/customXml" ds:itemID="{137651BA-F45C-4845-9AB3-E0A65B39F5E1}">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{B5061CDC-8BC3-4343-B3F4-27503584F8FD}tf78438558_win32</Template>
  <TotalTime>59868</TotalTime>
  <Words>463</Words>
  <Application>Microsoft Office PowerPoint</Application>
  <PresentationFormat>Widescreen</PresentationFormat>
  <Paragraphs>32</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Calibri</vt:lpstr>
      <vt:lpstr>Century Gothic</vt:lpstr>
      <vt:lpstr>Garamond</vt:lpstr>
      <vt:lpstr>Graphik</vt:lpstr>
      <vt:lpstr>Graphik Black</vt:lpstr>
      <vt:lpstr>Wingdings</vt:lpstr>
      <vt:lpstr>SavonVTI</vt:lpstr>
      <vt:lpstr>Success Story – Largest Middle-East Bank</vt:lpstr>
      <vt:lpstr>Success Story – Canadian Financial Company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New</dc:creator>
  <cp:lastModifiedBy>Rohit Pandey</cp:lastModifiedBy>
  <cp:revision>147</cp:revision>
  <cp:lastPrinted>2022-07-14T18:32:55Z</cp:lastPrinted>
  <dcterms:created xsi:type="dcterms:W3CDTF">2020-12-26T22:49:42Z</dcterms:created>
  <dcterms:modified xsi:type="dcterms:W3CDTF">2022-09-22T19:52:39Z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